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sldIdLst>
    <p:sldId id="257" r:id="rId6"/>
    <p:sldId id="259" r:id="rId7"/>
    <p:sldId id="261" r:id="rId8"/>
    <p:sldId id="258" r:id="rId9"/>
    <p:sldId id="260" r:id="rId10"/>
    <p:sldId id="264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4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3822A-0B5A-4A66-AA4B-623D1C0F963D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E1A38-A521-427D-A3F5-42B5A800D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16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b="1" baseline="0" dirty="0" smtClean="0"/>
              <a:t>What is Speak Up Week?</a:t>
            </a:r>
            <a:endParaRPr lang="en-GB" b="1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Speak Up Week will run from 3-7 October.</a:t>
            </a:r>
            <a:r>
              <a:rPr lang="en-GB" dirty="0" smtClean="0"/>
              <a:t> </a:t>
            </a:r>
            <a:endParaRPr lang="en-GB" dirty="0" smtClean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an ideal opportunity for boards to promote the benefits of </a:t>
            </a:r>
            <a:r>
              <a:rPr lang="en-GB" baseline="0" dirty="0"/>
              <a:t>speaking </a:t>
            </a:r>
            <a:r>
              <a:rPr lang="en-GB" baseline="0" dirty="0" smtClean="0"/>
              <a:t>up. </a:t>
            </a:r>
            <a:r>
              <a:rPr lang="en-GB" baseline="0" dirty="0"/>
              <a:t>That speaking is up a good thing, which leads to positive change!</a:t>
            </a:r>
            <a:endParaRPr lang="en-GB" baseline="0" dirty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 will showcase the role of the confidential contact as a way to get help to speak up.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</a:t>
            </a:r>
            <a:r>
              <a:rPr lang="en-GB" baseline="0" dirty="0"/>
              <a:t>also a chance for </a:t>
            </a:r>
            <a:r>
              <a:rPr lang="en-GB" baseline="0" dirty="0" smtClean="0"/>
              <a:t>boards </a:t>
            </a:r>
            <a:r>
              <a:rPr lang="en-GB" baseline="0" dirty="0"/>
              <a:t>to celebrate how far </a:t>
            </a:r>
            <a:r>
              <a:rPr lang="en-GB" baseline="0" dirty="0" smtClean="0"/>
              <a:t>they’ve </a:t>
            </a:r>
            <a:r>
              <a:rPr lang="en-GB" baseline="0" dirty="0"/>
              <a:t>come </a:t>
            </a:r>
            <a:r>
              <a:rPr lang="en-GB" baseline="0" dirty="0" smtClean="0"/>
              <a:t>on their Standards </a:t>
            </a:r>
            <a:r>
              <a:rPr lang="en-GB" baseline="0" dirty="0"/>
              <a:t>journey </a:t>
            </a:r>
            <a:r>
              <a:rPr lang="en-GB" baseline="0" smtClean="0"/>
              <a:t>and to share </a:t>
            </a:r>
            <a:r>
              <a:rPr lang="en-GB" baseline="0" dirty="0" smtClean="0"/>
              <a:t>with their staff </a:t>
            </a:r>
            <a:r>
              <a:rPr lang="en-GB" baseline="0" dirty="0"/>
              <a:t>what </a:t>
            </a:r>
            <a:r>
              <a:rPr lang="en-GB" baseline="0" dirty="0" smtClean="0"/>
              <a:t>they’ve </a:t>
            </a:r>
            <a:r>
              <a:rPr lang="en-GB" baseline="0" dirty="0"/>
              <a:t>learnt on the way.</a:t>
            </a:r>
            <a:endParaRPr lang="en-GB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The INWO wants </a:t>
            </a:r>
            <a:r>
              <a:rPr lang="en-GB" baseline="0" dirty="0"/>
              <a:t>this week to be a great success. To help boards run successful </a:t>
            </a:r>
            <a:r>
              <a:rPr lang="en-GB" baseline="0" dirty="0" smtClean="0"/>
              <a:t>Speak Up Weeks </a:t>
            </a:r>
            <a:r>
              <a:rPr lang="en-GB" baseline="0" dirty="0"/>
              <a:t>we will be providing resources, events and digital content </a:t>
            </a:r>
            <a:r>
              <a:rPr lang="en-GB" baseline="0" dirty="0" smtClean="0"/>
              <a:t>through</a:t>
            </a:r>
            <a:r>
              <a:rPr lang="en-GB" baseline="0" dirty="0" smtClean="0">
                <a:cs typeface="Calibri"/>
              </a:rPr>
              <a:t> a dedicated page on the INWO website.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>
                <a:cs typeface="Calibri"/>
              </a:rPr>
              <a:t>We will also be promoting Speak Up Week through our social media and retweeting content from organisations taking part. 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>
                <a:cs typeface="Calibri"/>
              </a:rPr>
              <a:t>INWO are happy to provide advice and support to anyone trying to organise events in their own board.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5AD9-1736-4279-8239-0CB1016C97C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311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b="1" baseline="0" dirty="0" smtClean="0"/>
              <a:t>What is Speak Up Week?</a:t>
            </a:r>
            <a:endParaRPr lang="en-GB" b="1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Speak Up Week will run from 3-7 October.</a:t>
            </a:r>
            <a:r>
              <a:rPr lang="en-GB" dirty="0" smtClean="0"/>
              <a:t> </a:t>
            </a:r>
            <a:endParaRPr lang="en-GB" dirty="0" smtClean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an ideal opportunity for boards to promote the benefits of </a:t>
            </a:r>
            <a:r>
              <a:rPr lang="en-GB" baseline="0" dirty="0"/>
              <a:t>speaking </a:t>
            </a:r>
            <a:r>
              <a:rPr lang="en-GB" baseline="0" dirty="0" smtClean="0"/>
              <a:t>up. </a:t>
            </a:r>
            <a:r>
              <a:rPr lang="en-GB" baseline="0" dirty="0"/>
              <a:t>That speaking is up a good thing, which leads to positive change!</a:t>
            </a:r>
            <a:endParaRPr lang="en-GB" baseline="0" dirty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 will showcase the role of the confidential contact as a way to get help to speak up.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</a:t>
            </a:r>
            <a:r>
              <a:rPr lang="en-GB" baseline="0" dirty="0"/>
              <a:t>also a chance for </a:t>
            </a:r>
            <a:r>
              <a:rPr lang="en-GB" baseline="0" dirty="0" smtClean="0"/>
              <a:t>boards </a:t>
            </a:r>
            <a:r>
              <a:rPr lang="en-GB" baseline="0" dirty="0"/>
              <a:t>to celebrate how far </a:t>
            </a:r>
            <a:r>
              <a:rPr lang="en-GB" baseline="0" dirty="0" smtClean="0"/>
              <a:t>they’ve </a:t>
            </a:r>
            <a:r>
              <a:rPr lang="en-GB" baseline="0" dirty="0"/>
              <a:t>come </a:t>
            </a:r>
            <a:r>
              <a:rPr lang="en-GB" baseline="0" dirty="0" smtClean="0"/>
              <a:t>on their Standards </a:t>
            </a:r>
            <a:r>
              <a:rPr lang="en-GB" baseline="0" dirty="0"/>
              <a:t>journey </a:t>
            </a:r>
            <a:r>
              <a:rPr lang="en-GB" baseline="0" smtClean="0"/>
              <a:t>and to share </a:t>
            </a:r>
            <a:r>
              <a:rPr lang="en-GB" baseline="0" dirty="0" smtClean="0"/>
              <a:t>with their staff </a:t>
            </a:r>
            <a:r>
              <a:rPr lang="en-GB" baseline="0" dirty="0"/>
              <a:t>what </a:t>
            </a:r>
            <a:r>
              <a:rPr lang="en-GB" baseline="0" dirty="0" smtClean="0"/>
              <a:t>they’ve </a:t>
            </a:r>
            <a:r>
              <a:rPr lang="en-GB" baseline="0" dirty="0"/>
              <a:t>learnt on the way.</a:t>
            </a:r>
            <a:endParaRPr lang="en-GB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The INWO wants </a:t>
            </a:r>
            <a:r>
              <a:rPr lang="en-GB" baseline="0" dirty="0"/>
              <a:t>this week to be a great success. To help boards run successful </a:t>
            </a:r>
            <a:r>
              <a:rPr lang="en-GB" baseline="0" dirty="0" smtClean="0"/>
              <a:t>Speak Up Weeks </a:t>
            </a:r>
            <a:r>
              <a:rPr lang="en-GB" baseline="0" dirty="0"/>
              <a:t>we will be providing resources, events and digital content </a:t>
            </a:r>
            <a:r>
              <a:rPr lang="en-GB" baseline="0" dirty="0" smtClean="0"/>
              <a:t>through</a:t>
            </a:r>
            <a:r>
              <a:rPr lang="en-GB" baseline="0" dirty="0" smtClean="0">
                <a:cs typeface="Calibri"/>
              </a:rPr>
              <a:t> a dedicated page on the INWO website.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>
                <a:cs typeface="Calibri"/>
              </a:rPr>
              <a:t>We will also be promoting Speak Up Week through our social media and retweeting content from organisations taking part. 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>
                <a:cs typeface="Calibri"/>
              </a:rPr>
              <a:t>INWO are happy to provide advice and support to anyone trying to organise events in their own board.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5AD9-1736-4279-8239-0CB1016C97C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642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b="1" baseline="0" dirty="0" smtClean="0"/>
              <a:t>What is Speak Up Week?</a:t>
            </a:r>
            <a:endParaRPr lang="en-GB" b="1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Speak Up Week will run from 3-7 October.</a:t>
            </a:r>
            <a:r>
              <a:rPr lang="en-GB" dirty="0" smtClean="0"/>
              <a:t> </a:t>
            </a:r>
            <a:endParaRPr lang="en-GB" dirty="0" smtClean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an ideal opportunity for boards to promote the benefits of </a:t>
            </a:r>
            <a:r>
              <a:rPr lang="en-GB" baseline="0" dirty="0"/>
              <a:t>speaking </a:t>
            </a:r>
            <a:r>
              <a:rPr lang="en-GB" baseline="0" dirty="0" smtClean="0"/>
              <a:t>up. </a:t>
            </a:r>
            <a:r>
              <a:rPr lang="en-GB" baseline="0" dirty="0"/>
              <a:t>That speaking is up a good thing, which leads to positive change!</a:t>
            </a:r>
            <a:endParaRPr lang="en-GB" baseline="0" dirty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 will showcase the role of the confidential contact as a way to get help to speak up.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</a:t>
            </a:r>
            <a:r>
              <a:rPr lang="en-GB" baseline="0" dirty="0"/>
              <a:t>also a chance for </a:t>
            </a:r>
            <a:r>
              <a:rPr lang="en-GB" baseline="0" dirty="0" smtClean="0"/>
              <a:t>boards </a:t>
            </a:r>
            <a:r>
              <a:rPr lang="en-GB" baseline="0" dirty="0"/>
              <a:t>to celebrate how far </a:t>
            </a:r>
            <a:r>
              <a:rPr lang="en-GB" baseline="0" dirty="0" smtClean="0"/>
              <a:t>they’ve </a:t>
            </a:r>
            <a:r>
              <a:rPr lang="en-GB" baseline="0" dirty="0"/>
              <a:t>come </a:t>
            </a:r>
            <a:r>
              <a:rPr lang="en-GB" baseline="0" dirty="0" smtClean="0"/>
              <a:t>on their Standards </a:t>
            </a:r>
            <a:r>
              <a:rPr lang="en-GB" baseline="0" dirty="0"/>
              <a:t>journey </a:t>
            </a:r>
            <a:r>
              <a:rPr lang="en-GB" baseline="0" smtClean="0"/>
              <a:t>and to share </a:t>
            </a:r>
            <a:r>
              <a:rPr lang="en-GB" baseline="0" dirty="0" smtClean="0"/>
              <a:t>with their staff </a:t>
            </a:r>
            <a:r>
              <a:rPr lang="en-GB" baseline="0" dirty="0"/>
              <a:t>what </a:t>
            </a:r>
            <a:r>
              <a:rPr lang="en-GB" baseline="0" dirty="0" smtClean="0"/>
              <a:t>they’ve </a:t>
            </a:r>
            <a:r>
              <a:rPr lang="en-GB" baseline="0" dirty="0"/>
              <a:t>learnt on the way.</a:t>
            </a:r>
            <a:endParaRPr lang="en-GB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The INWO wants </a:t>
            </a:r>
            <a:r>
              <a:rPr lang="en-GB" baseline="0" dirty="0"/>
              <a:t>this week to be a great success. To help boards run successful </a:t>
            </a:r>
            <a:r>
              <a:rPr lang="en-GB" baseline="0" dirty="0" smtClean="0"/>
              <a:t>Speak Up Weeks </a:t>
            </a:r>
            <a:r>
              <a:rPr lang="en-GB" baseline="0" dirty="0"/>
              <a:t>we will be providing resources, events and digital content </a:t>
            </a:r>
            <a:r>
              <a:rPr lang="en-GB" baseline="0" dirty="0" smtClean="0"/>
              <a:t>through</a:t>
            </a:r>
            <a:r>
              <a:rPr lang="en-GB" baseline="0" dirty="0" smtClean="0">
                <a:cs typeface="Calibri"/>
              </a:rPr>
              <a:t> a dedicated page on the INWO website.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>
                <a:cs typeface="Calibri"/>
              </a:rPr>
              <a:t>We will also be promoting Speak Up Week through our social media and retweeting content from organisations taking part. 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>
                <a:cs typeface="Calibri"/>
              </a:rPr>
              <a:t>INWO are happy to provide advice and support to anyone trying to organise events in their own board.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5AD9-1736-4279-8239-0CB1016C97C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997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b="1" baseline="0" dirty="0" smtClean="0"/>
              <a:t>What is Speak Up Week?</a:t>
            </a:r>
            <a:endParaRPr lang="en-GB" b="1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Speak Up Week will run from 3-7 October.</a:t>
            </a:r>
            <a:r>
              <a:rPr lang="en-GB" dirty="0" smtClean="0"/>
              <a:t> </a:t>
            </a:r>
            <a:endParaRPr lang="en-GB" dirty="0" smtClean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an ideal opportunity for boards to promote the benefits of </a:t>
            </a:r>
            <a:r>
              <a:rPr lang="en-GB" baseline="0" dirty="0"/>
              <a:t>speaking </a:t>
            </a:r>
            <a:r>
              <a:rPr lang="en-GB" baseline="0" dirty="0" smtClean="0"/>
              <a:t>up. </a:t>
            </a:r>
            <a:r>
              <a:rPr lang="en-GB" baseline="0" dirty="0"/>
              <a:t>That speaking is up a good thing, which leads to positive change!</a:t>
            </a:r>
            <a:endParaRPr lang="en-GB" baseline="0" dirty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 will showcase the role of the confidential contact as a way to get help to speak up.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</a:t>
            </a:r>
            <a:r>
              <a:rPr lang="en-GB" baseline="0" dirty="0"/>
              <a:t>also a chance for </a:t>
            </a:r>
            <a:r>
              <a:rPr lang="en-GB" baseline="0" dirty="0" smtClean="0"/>
              <a:t>boards </a:t>
            </a:r>
            <a:r>
              <a:rPr lang="en-GB" baseline="0" dirty="0"/>
              <a:t>to celebrate how far </a:t>
            </a:r>
            <a:r>
              <a:rPr lang="en-GB" baseline="0" dirty="0" smtClean="0"/>
              <a:t>they’ve </a:t>
            </a:r>
            <a:r>
              <a:rPr lang="en-GB" baseline="0" dirty="0"/>
              <a:t>come </a:t>
            </a:r>
            <a:r>
              <a:rPr lang="en-GB" baseline="0" dirty="0" smtClean="0"/>
              <a:t>on their Standards </a:t>
            </a:r>
            <a:r>
              <a:rPr lang="en-GB" baseline="0" dirty="0"/>
              <a:t>journey </a:t>
            </a:r>
            <a:r>
              <a:rPr lang="en-GB" baseline="0" smtClean="0"/>
              <a:t>and to share </a:t>
            </a:r>
            <a:r>
              <a:rPr lang="en-GB" baseline="0" dirty="0" smtClean="0"/>
              <a:t>with their staff </a:t>
            </a:r>
            <a:r>
              <a:rPr lang="en-GB" baseline="0" dirty="0"/>
              <a:t>what </a:t>
            </a:r>
            <a:r>
              <a:rPr lang="en-GB" baseline="0" dirty="0" smtClean="0"/>
              <a:t>they’ve </a:t>
            </a:r>
            <a:r>
              <a:rPr lang="en-GB" baseline="0" dirty="0"/>
              <a:t>learnt on the way.</a:t>
            </a:r>
            <a:endParaRPr lang="en-GB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The INWO wants </a:t>
            </a:r>
            <a:r>
              <a:rPr lang="en-GB" baseline="0" dirty="0"/>
              <a:t>this week to be a great success. To help boards run successful </a:t>
            </a:r>
            <a:r>
              <a:rPr lang="en-GB" baseline="0" dirty="0" smtClean="0"/>
              <a:t>Speak Up Weeks </a:t>
            </a:r>
            <a:r>
              <a:rPr lang="en-GB" baseline="0" dirty="0"/>
              <a:t>we will be providing resources, events and digital content </a:t>
            </a:r>
            <a:r>
              <a:rPr lang="en-GB" baseline="0" dirty="0" smtClean="0"/>
              <a:t>through</a:t>
            </a:r>
            <a:r>
              <a:rPr lang="en-GB" baseline="0" dirty="0" smtClean="0">
                <a:cs typeface="Calibri"/>
              </a:rPr>
              <a:t> a dedicated page on the INWO website.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>
                <a:cs typeface="Calibri"/>
              </a:rPr>
              <a:t>We will also be promoting Speak Up Week through our social media and retweeting content from organisations taking part. 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>
                <a:cs typeface="Calibri"/>
              </a:rPr>
              <a:t>INWO are happy to provide advice and support to anyone trying to organise events in their own board.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5AD9-1736-4279-8239-0CB1016C97C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740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b="1" baseline="0" dirty="0" smtClean="0"/>
              <a:t>What is Speak Up Week?</a:t>
            </a:r>
            <a:endParaRPr lang="en-GB" b="1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Speak Up Week will run from 3-7 October.</a:t>
            </a:r>
            <a:r>
              <a:rPr lang="en-GB" dirty="0" smtClean="0"/>
              <a:t> </a:t>
            </a:r>
            <a:endParaRPr lang="en-GB" dirty="0" smtClean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an ideal opportunity for boards to promote the benefits of </a:t>
            </a:r>
            <a:r>
              <a:rPr lang="en-GB" baseline="0" dirty="0"/>
              <a:t>speaking </a:t>
            </a:r>
            <a:r>
              <a:rPr lang="en-GB" baseline="0" dirty="0" smtClean="0"/>
              <a:t>up. </a:t>
            </a:r>
            <a:r>
              <a:rPr lang="en-GB" baseline="0" dirty="0"/>
              <a:t>That speaking is up a good thing, which leads to positive change!</a:t>
            </a:r>
            <a:endParaRPr lang="en-GB" baseline="0" dirty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 will showcase the role of the confidential contact as a way to get help to speak up.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</a:t>
            </a:r>
            <a:r>
              <a:rPr lang="en-GB" baseline="0" dirty="0"/>
              <a:t>also a chance for </a:t>
            </a:r>
            <a:r>
              <a:rPr lang="en-GB" baseline="0" dirty="0" smtClean="0"/>
              <a:t>boards </a:t>
            </a:r>
            <a:r>
              <a:rPr lang="en-GB" baseline="0" dirty="0"/>
              <a:t>to celebrate how far </a:t>
            </a:r>
            <a:r>
              <a:rPr lang="en-GB" baseline="0" dirty="0" smtClean="0"/>
              <a:t>they’ve </a:t>
            </a:r>
            <a:r>
              <a:rPr lang="en-GB" baseline="0" dirty="0"/>
              <a:t>come </a:t>
            </a:r>
            <a:r>
              <a:rPr lang="en-GB" baseline="0" dirty="0" smtClean="0"/>
              <a:t>on their Standards </a:t>
            </a:r>
            <a:r>
              <a:rPr lang="en-GB" baseline="0" dirty="0"/>
              <a:t>journey </a:t>
            </a:r>
            <a:r>
              <a:rPr lang="en-GB" baseline="0" smtClean="0"/>
              <a:t>and to share </a:t>
            </a:r>
            <a:r>
              <a:rPr lang="en-GB" baseline="0" dirty="0" smtClean="0"/>
              <a:t>with their staff </a:t>
            </a:r>
            <a:r>
              <a:rPr lang="en-GB" baseline="0" dirty="0"/>
              <a:t>what </a:t>
            </a:r>
            <a:r>
              <a:rPr lang="en-GB" baseline="0" dirty="0" smtClean="0"/>
              <a:t>they’ve </a:t>
            </a:r>
            <a:r>
              <a:rPr lang="en-GB" baseline="0" dirty="0"/>
              <a:t>learnt on the way.</a:t>
            </a:r>
            <a:endParaRPr lang="en-GB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The INWO wants </a:t>
            </a:r>
            <a:r>
              <a:rPr lang="en-GB" baseline="0" dirty="0"/>
              <a:t>this week to be a great success. To help boards run successful </a:t>
            </a:r>
            <a:r>
              <a:rPr lang="en-GB" baseline="0" dirty="0" smtClean="0"/>
              <a:t>Speak Up Weeks </a:t>
            </a:r>
            <a:r>
              <a:rPr lang="en-GB" baseline="0" dirty="0"/>
              <a:t>we will be providing resources, events and digital content </a:t>
            </a:r>
            <a:r>
              <a:rPr lang="en-GB" baseline="0" dirty="0" smtClean="0"/>
              <a:t>through</a:t>
            </a:r>
            <a:r>
              <a:rPr lang="en-GB" baseline="0" dirty="0" smtClean="0">
                <a:cs typeface="Calibri"/>
              </a:rPr>
              <a:t> a dedicated page on the INWO website.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>
                <a:cs typeface="Calibri"/>
              </a:rPr>
              <a:t>We will also be promoting Speak Up Week through our social media and retweeting content from organisations taking part. 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>
                <a:cs typeface="Calibri"/>
              </a:rPr>
              <a:t>INWO are happy to provide advice and support to anyone trying to organise events in their own board.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5AD9-1736-4279-8239-0CB1016C97C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987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b="1" baseline="0" dirty="0" smtClean="0"/>
              <a:t>What is Speak Up Week?</a:t>
            </a:r>
            <a:endParaRPr lang="en-GB" b="1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Speak Up Week will run from 3-7 October.</a:t>
            </a:r>
            <a:r>
              <a:rPr lang="en-GB" dirty="0" smtClean="0"/>
              <a:t> </a:t>
            </a:r>
            <a:endParaRPr lang="en-GB" dirty="0" smtClean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an ideal opportunity for boards to promote the benefits of </a:t>
            </a:r>
            <a:r>
              <a:rPr lang="en-GB" baseline="0" dirty="0"/>
              <a:t>speaking </a:t>
            </a:r>
            <a:r>
              <a:rPr lang="en-GB" baseline="0" dirty="0" smtClean="0"/>
              <a:t>up. </a:t>
            </a:r>
            <a:r>
              <a:rPr lang="en-GB" baseline="0" dirty="0"/>
              <a:t>That speaking is up a good thing, which leads to positive change!</a:t>
            </a:r>
            <a:endParaRPr lang="en-GB" baseline="0" dirty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 will showcase the role of the confidential contact as a way to get help to speak up.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</a:t>
            </a:r>
            <a:r>
              <a:rPr lang="en-GB" baseline="0" dirty="0"/>
              <a:t>also a chance for </a:t>
            </a:r>
            <a:r>
              <a:rPr lang="en-GB" baseline="0" dirty="0" smtClean="0"/>
              <a:t>boards </a:t>
            </a:r>
            <a:r>
              <a:rPr lang="en-GB" baseline="0" dirty="0"/>
              <a:t>to celebrate how far </a:t>
            </a:r>
            <a:r>
              <a:rPr lang="en-GB" baseline="0" dirty="0" smtClean="0"/>
              <a:t>they’ve </a:t>
            </a:r>
            <a:r>
              <a:rPr lang="en-GB" baseline="0" dirty="0"/>
              <a:t>come </a:t>
            </a:r>
            <a:r>
              <a:rPr lang="en-GB" baseline="0" dirty="0" smtClean="0"/>
              <a:t>on their Standards </a:t>
            </a:r>
            <a:r>
              <a:rPr lang="en-GB" baseline="0" dirty="0"/>
              <a:t>journey </a:t>
            </a:r>
            <a:r>
              <a:rPr lang="en-GB" baseline="0" smtClean="0"/>
              <a:t>and to share </a:t>
            </a:r>
            <a:r>
              <a:rPr lang="en-GB" baseline="0" dirty="0" smtClean="0"/>
              <a:t>with their staff </a:t>
            </a:r>
            <a:r>
              <a:rPr lang="en-GB" baseline="0" dirty="0"/>
              <a:t>what </a:t>
            </a:r>
            <a:r>
              <a:rPr lang="en-GB" baseline="0" dirty="0" smtClean="0"/>
              <a:t>they’ve </a:t>
            </a:r>
            <a:r>
              <a:rPr lang="en-GB" baseline="0" dirty="0"/>
              <a:t>learnt on the way.</a:t>
            </a:r>
            <a:endParaRPr lang="en-GB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The INWO wants </a:t>
            </a:r>
            <a:r>
              <a:rPr lang="en-GB" baseline="0" dirty="0"/>
              <a:t>this week to be a great success. To help boards run successful </a:t>
            </a:r>
            <a:r>
              <a:rPr lang="en-GB" baseline="0" dirty="0" smtClean="0"/>
              <a:t>Speak Up Weeks </a:t>
            </a:r>
            <a:r>
              <a:rPr lang="en-GB" baseline="0" dirty="0"/>
              <a:t>we will be providing resources, events and digital content </a:t>
            </a:r>
            <a:r>
              <a:rPr lang="en-GB" baseline="0" dirty="0" smtClean="0"/>
              <a:t>through</a:t>
            </a:r>
            <a:r>
              <a:rPr lang="en-GB" baseline="0" dirty="0" smtClean="0">
                <a:cs typeface="Calibri"/>
              </a:rPr>
              <a:t> a dedicated page on the INWO website.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>
                <a:cs typeface="Calibri"/>
              </a:rPr>
              <a:t>We will also be promoting Speak Up Week through our social media and retweeting content from organisations taking part. 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>
                <a:cs typeface="Calibri"/>
              </a:rPr>
              <a:t>INWO are happy to provide advice and support to anyone trying to organise events in their own board.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5AD9-1736-4279-8239-0CB1016C97C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43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b="1" baseline="0" dirty="0" smtClean="0"/>
              <a:t>What is Speak Up Week?</a:t>
            </a:r>
            <a:endParaRPr lang="en-GB" b="1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Speak Up Week will run from 3-7 October.</a:t>
            </a:r>
            <a:r>
              <a:rPr lang="en-GB" dirty="0" smtClean="0"/>
              <a:t> </a:t>
            </a:r>
            <a:endParaRPr lang="en-GB" dirty="0" smtClean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an ideal opportunity for boards to promote the benefits of </a:t>
            </a:r>
            <a:r>
              <a:rPr lang="en-GB" baseline="0" dirty="0"/>
              <a:t>speaking </a:t>
            </a:r>
            <a:r>
              <a:rPr lang="en-GB" baseline="0" dirty="0" smtClean="0"/>
              <a:t>up. </a:t>
            </a:r>
            <a:r>
              <a:rPr lang="en-GB" baseline="0" dirty="0"/>
              <a:t>That speaking is up a good thing, which leads to positive change!</a:t>
            </a:r>
            <a:endParaRPr lang="en-GB" baseline="0" dirty="0">
              <a:cs typeface="Calibri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 will showcase the role of the confidential contact as a way to get help to speak up.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It’s </a:t>
            </a:r>
            <a:r>
              <a:rPr lang="en-GB" baseline="0" dirty="0"/>
              <a:t>also a chance for </a:t>
            </a:r>
            <a:r>
              <a:rPr lang="en-GB" baseline="0" dirty="0" smtClean="0"/>
              <a:t>boards </a:t>
            </a:r>
            <a:r>
              <a:rPr lang="en-GB" baseline="0" dirty="0"/>
              <a:t>to celebrate how far </a:t>
            </a:r>
            <a:r>
              <a:rPr lang="en-GB" baseline="0" dirty="0" smtClean="0"/>
              <a:t>they’ve </a:t>
            </a:r>
            <a:r>
              <a:rPr lang="en-GB" baseline="0" dirty="0"/>
              <a:t>come </a:t>
            </a:r>
            <a:r>
              <a:rPr lang="en-GB" baseline="0" dirty="0" smtClean="0"/>
              <a:t>on their Standards </a:t>
            </a:r>
            <a:r>
              <a:rPr lang="en-GB" baseline="0" dirty="0"/>
              <a:t>journey </a:t>
            </a:r>
            <a:r>
              <a:rPr lang="en-GB" baseline="0" smtClean="0"/>
              <a:t>and to share </a:t>
            </a:r>
            <a:r>
              <a:rPr lang="en-GB" baseline="0" dirty="0" smtClean="0"/>
              <a:t>with their staff </a:t>
            </a:r>
            <a:r>
              <a:rPr lang="en-GB" baseline="0" dirty="0"/>
              <a:t>what </a:t>
            </a:r>
            <a:r>
              <a:rPr lang="en-GB" baseline="0" dirty="0" smtClean="0"/>
              <a:t>they’ve </a:t>
            </a:r>
            <a:r>
              <a:rPr lang="en-GB" baseline="0" dirty="0"/>
              <a:t>learnt on the way.</a:t>
            </a:r>
            <a:endParaRPr lang="en-GB" baseline="0" dirty="0"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The INWO wants </a:t>
            </a:r>
            <a:r>
              <a:rPr lang="en-GB" baseline="0" dirty="0"/>
              <a:t>this week to be a great success. To help boards run successful </a:t>
            </a:r>
            <a:r>
              <a:rPr lang="en-GB" baseline="0" dirty="0" smtClean="0"/>
              <a:t>Speak Up Weeks </a:t>
            </a:r>
            <a:r>
              <a:rPr lang="en-GB" baseline="0" dirty="0"/>
              <a:t>we will be providing resources, events and digital content </a:t>
            </a:r>
            <a:r>
              <a:rPr lang="en-GB" baseline="0" dirty="0" smtClean="0"/>
              <a:t>through</a:t>
            </a:r>
            <a:r>
              <a:rPr lang="en-GB" baseline="0" dirty="0" smtClean="0">
                <a:cs typeface="Calibri"/>
              </a:rPr>
              <a:t> a dedicated page on the INWO website.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>
                <a:cs typeface="Calibri"/>
              </a:rPr>
              <a:t>We will also be promoting Speak Up Week through our social media and retweeting content from organisations taking part. </a:t>
            </a:r>
            <a:endParaRPr lang="en-GB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>
                <a:cs typeface="Calibri"/>
              </a:rPr>
              <a:t>INWO are happy to provide advice and support to anyone trying to organise events in their own board.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5AD9-1736-4279-8239-0CB1016C97C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11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79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7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6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4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14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10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15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07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28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3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84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38C97-8623-4FDD-BC54-45E39DB7B62B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79A18-E011-4E06-A28B-77B7C65C09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77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080" y="2668843"/>
            <a:ext cx="9387840" cy="1325563"/>
          </a:xfrm>
        </p:spPr>
        <p:txBody>
          <a:bodyPr/>
          <a:lstStyle/>
          <a:p>
            <a:pPr algn="ctr"/>
            <a:r>
              <a:rPr lang="en-GB" sz="6600" dirty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What is speaking </a:t>
            </a:r>
            <a:r>
              <a:rPr lang="en-GB" sz="6600" dirty="0" smtClean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up? </a:t>
            </a:r>
            <a:endParaRPr lang="en-GB" sz="6600" dirty="0">
              <a:solidFill>
                <a:srgbClr val="1E37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4644" y="4394451"/>
            <a:ext cx="2152075" cy="2182557"/>
          </a:xfrm>
          <a:prstGeom prst="rect">
            <a:avLst/>
          </a:prstGeom>
        </p:spPr>
      </p:pic>
      <p:pic>
        <p:nvPicPr>
          <p:cNvPr id="1026" name="Picture 1" descr="INWO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96" y="132484"/>
            <a:ext cx="19494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92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080" y="2668843"/>
            <a:ext cx="9387840" cy="1325563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Why should people speak up?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4644" y="4394451"/>
            <a:ext cx="2152075" cy="2182557"/>
          </a:xfrm>
          <a:prstGeom prst="rect">
            <a:avLst/>
          </a:prstGeom>
        </p:spPr>
      </p:pic>
      <p:pic>
        <p:nvPicPr>
          <p:cNvPr id="1026" name="Picture 1" descr="INWO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96" y="132484"/>
            <a:ext cx="19494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518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080" y="2668843"/>
            <a:ext cx="938784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dirty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6600" dirty="0" smtClean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What kind of things should you speak up about?</a:t>
            </a:r>
            <a:endParaRPr lang="en-GB" sz="6600" dirty="0">
              <a:solidFill>
                <a:srgbClr val="1E37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4644" y="4394451"/>
            <a:ext cx="2152075" cy="2182557"/>
          </a:xfrm>
          <a:prstGeom prst="rect">
            <a:avLst/>
          </a:prstGeom>
        </p:spPr>
      </p:pic>
      <p:pic>
        <p:nvPicPr>
          <p:cNvPr id="1026" name="Picture 1" descr="INWO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96" y="132484"/>
            <a:ext cx="19494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99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080" y="2668843"/>
            <a:ext cx="938784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dirty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6600" dirty="0" smtClean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Who can use the National Whistleblowing Standards to speak up? </a:t>
            </a:r>
            <a:endParaRPr lang="en-GB" sz="6600" dirty="0">
              <a:solidFill>
                <a:srgbClr val="1E37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4644" y="4394451"/>
            <a:ext cx="2152075" cy="2182557"/>
          </a:xfrm>
          <a:prstGeom prst="rect">
            <a:avLst/>
          </a:prstGeom>
        </p:spPr>
      </p:pic>
      <p:pic>
        <p:nvPicPr>
          <p:cNvPr id="1026" name="Picture 1" descr="INWO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96" y="132484"/>
            <a:ext cx="19494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40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080" y="2668843"/>
            <a:ext cx="938784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dirty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6600" dirty="0" smtClean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Who can people speak up to?</a:t>
            </a:r>
            <a:endParaRPr lang="en-GB" sz="6600" dirty="0">
              <a:solidFill>
                <a:srgbClr val="1E37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4644" y="4394451"/>
            <a:ext cx="2152075" cy="2182557"/>
          </a:xfrm>
          <a:prstGeom prst="rect">
            <a:avLst/>
          </a:prstGeom>
        </p:spPr>
      </p:pic>
      <p:pic>
        <p:nvPicPr>
          <p:cNvPr id="1026" name="Picture 1" descr="INWO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96" y="132484"/>
            <a:ext cx="19494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20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080" y="2668843"/>
            <a:ext cx="938784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dirty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6600" dirty="0" smtClean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Is there someone independent I can speak to?</a:t>
            </a:r>
            <a:endParaRPr lang="en-GB" sz="6600" dirty="0">
              <a:solidFill>
                <a:srgbClr val="1E37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4644" y="4394451"/>
            <a:ext cx="2152075" cy="2182557"/>
          </a:xfrm>
          <a:prstGeom prst="rect">
            <a:avLst/>
          </a:prstGeom>
        </p:spPr>
      </p:pic>
      <p:pic>
        <p:nvPicPr>
          <p:cNvPr id="1026" name="Picture 1" descr="INWO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96" y="132484"/>
            <a:ext cx="19494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634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080" y="2668843"/>
            <a:ext cx="938784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dirty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sz="6600" dirty="0" smtClean="0">
                <a:solidFill>
                  <a:srgbClr val="1E37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How are people who speak up protected?</a:t>
            </a:r>
            <a:endParaRPr lang="en-GB" sz="6600" dirty="0">
              <a:solidFill>
                <a:srgbClr val="1E37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4644" y="4394451"/>
            <a:ext cx="2152075" cy="2182557"/>
          </a:xfrm>
          <a:prstGeom prst="rect">
            <a:avLst/>
          </a:prstGeom>
        </p:spPr>
      </p:pic>
      <p:pic>
        <p:nvPicPr>
          <p:cNvPr id="1026" name="Picture 1" descr="INWO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96" y="132484"/>
            <a:ext cx="19494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617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53D26341A57B383EE0540010E0463CCA" version="1.0.0">
  <systemFields>
    <field name="Objective-Id">
      <value order="0">A40406367</value>
    </field>
    <field name="Objective-Title">
      <value order="0">220826 - SUW - Questions for team meeting exercise</value>
    </field>
    <field name="Objective-Description">
      <value order="0"/>
    </field>
    <field name="Objective-CreationStamp">
      <value order="0">2022-08-26T15:32:56Z</value>
    </field>
    <field name="Objective-IsApproved">
      <value order="0">false</value>
    </field>
    <field name="Objective-IsPublished">
      <value order="0">true</value>
    </field>
    <field name="Objective-DatePublished">
      <value order="0">2022-09-08T08:45:56Z</value>
    </field>
    <field name="Objective-ModificationStamp">
      <value order="0">2022-09-08T08:45:56Z</value>
    </field>
    <field name="Objective-Owner">
      <value order="0">Holmyard, Mike M (U321977)</value>
    </field>
    <field name="Objective-Path">
      <value order="0">Objective Global Folder:Scottish Public Services Ombudsman File Plan:Standards External:Sectors - Independent National Whistleblowing Officer Health:Engagement:Speak Up Week: 2022-2024</value>
    </field>
    <field name="Objective-Parent">
      <value order="0">Speak Up Week: 2022-2024</value>
    </field>
    <field name="Objective-State">
      <value order="0">Published</value>
    </field>
    <field name="Objective-VersionId">
      <value order="0">vA59896499</value>
    </field>
    <field name="Objective-Version">
      <value order="0">1.0</value>
    </field>
    <field name="Objective-VersionNumber">
      <value order="0">7</value>
    </field>
    <field name="Objective-VersionComment">
      <value order="0"/>
    </field>
    <field name="Objective-FileNumber">
      <value order="0">BUSPROC/9304</value>
    </field>
    <field name="Objective-Classification">
      <value order="0">OFFICIAL</value>
    </field>
    <field name="Objective-Caveats">
      <value order="0">Caveat for Scottish Public Services Ombudsman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DEFF26B41FC4EBE047BA539D8A916" ma:contentTypeVersion="11" ma:contentTypeDescription="Create a new document." ma:contentTypeScope="" ma:versionID="3dc93b613575814bd83e6dfda5580232">
  <xsd:schema xmlns:xsd="http://www.w3.org/2001/XMLSchema" xmlns:xs="http://www.w3.org/2001/XMLSchema" xmlns:p="http://schemas.microsoft.com/office/2006/metadata/properties" xmlns:ns3="04c2ad2a-64ee-43bb-8057-bcc149cdce45" xmlns:ns4="b975cf0e-a5f5-4f76-a7fd-397964997e33" targetNamespace="http://schemas.microsoft.com/office/2006/metadata/properties" ma:root="true" ma:fieldsID="ec95063d8ea027334e66da88f9f5f00a" ns3:_="" ns4:_="">
    <xsd:import namespace="04c2ad2a-64ee-43bb-8057-bcc149cdce45"/>
    <xsd:import namespace="b975cf0e-a5f5-4f76-a7fd-397964997e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2ad2a-64ee-43bb-8057-bcc149cdc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5cf0e-a5f5-4f76-a7fd-397964997e3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2.xml><?xml version="1.0" encoding="utf-8"?>
<ds:datastoreItem xmlns:ds="http://schemas.openxmlformats.org/officeDocument/2006/customXml" ds:itemID="{94688F1A-90D0-4AA5-980A-8061BCF8F4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2ad2a-64ee-43bb-8057-bcc149cdce45"/>
    <ds:schemaRef ds:uri="b975cf0e-a5f5-4f76-a7fd-397964997e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4E4744-7651-4A5C-89A7-159254119F4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01F340E-2B77-43D5-9AEC-501756A3D2F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04c2ad2a-64ee-43bb-8057-bcc149cdce45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b975cf0e-a5f5-4f76-a7fd-397964997e3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1260</Words>
  <Application>Microsoft Office PowerPoint</Application>
  <PresentationFormat>Widescreen</PresentationFormat>
  <Paragraphs>70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1. What is speaking up? </vt:lpstr>
      <vt:lpstr>2. Why should people speak up?</vt:lpstr>
      <vt:lpstr>3. What kind of things should you speak up about?</vt:lpstr>
      <vt:lpstr>4. Who can use the National Whistleblowing Standards to speak up? </vt:lpstr>
      <vt:lpstr>5. Who can people speak up to?</vt:lpstr>
      <vt:lpstr>6. Is there someone independent I can speak to?</vt:lpstr>
      <vt:lpstr>7. How are people who speak up protected?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What is speaking up?</dc:title>
  <dc:creator>Holmyard M (Mike)</dc:creator>
  <cp:lastModifiedBy>Kilpatrick L (Laura) (SPSO)</cp:lastModifiedBy>
  <cp:revision>9</cp:revision>
  <dcterms:created xsi:type="dcterms:W3CDTF">2022-08-26T14:05:27Z</dcterms:created>
  <dcterms:modified xsi:type="dcterms:W3CDTF">2022-09-08T13:15:27Z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0x01010053CDEFF26B41FC4EBE047BA539D8A916</vt:lpwstr>
  </property>
  <property fmtid="{D5CDD505-2E9C-101B-9397-08002B2CF9AE}" pid="3" name="Objective-Id">
    <vt:lpwstr>A40406367</vt:lpwstr>
  </property>
  <property fmtid="{D5CDD505-2E9C-101B-9397-08002B2CF9AE}" pid="4" name="Objective-Title">
    <vt:lpwstr>220826 - SUW - Questions for team meeting exercise</vt:lpwstr>
  </property>
  <property fmtid="{D5CDD505-2E9C-101B-9397-08002B2CF9AE}" pid="5" name="Objective-Description">
    <vt:lpwstr/>
  </property>
  <property fmtid="{D5CDD505-2E9C-101B-9397-08002B2CF9AE}" pid="6" name="Objective-CreationStamp">
    <vt:filetime>2022-08-26T15:32:56Z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2022-09-08T08:45:56Z</vt:filetime>
  </property>
  <property fmtid="{D5CDD505-2E9C-101B-9397-08002B2CF9AE}" pid="10" name="Objective-ModificationStamp">
    <vt:filetime>2022-09-08T08:45:56Z</vt:filetime>
  </property>
  <property fmtid="{D5CDD505-2E9C-101B-9397-08002B2CF9AE}" pid="11" name="Objective-Owner">
    <vt:lpwstr>Holmyard, Mike M (U321977)</vt:lpwstr>
  </property>
  <property fmtid="{D5CDD505-2E9C-101B-9397-08002B2CF9AE}" pid="12" name="Objective-Path">
    <vt:lpwstr>Objective Global Folder:Scottish Public Services Ombudsman File Plan:Standards External:Sectors - Independent National Whistleblowing Officer Health:Engagement:Speak Up Week: 2022-2024</vt:lpwstr>
  </property>
  <property fmtid="{D5CDD505-2E9C-101B-9397-08002B2CF9AE}" pid="13" name="Objective-Parent">
    <vt:lpwstr>Speak Up Week: 2022-2024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vA59896499</vt:lpwstr>
  </property>
  <property fmtid="{D5CDD505-2E9C-101B-9397-08002B2CF9AE}" pid="16" name="Objective-Version">
    <vt:lpwstr>1.0</vt:lpwstr>
  </property>
  <property fmtid="{D5CDD505-2E9C-101B-9397-08002B2CF9AE}" pid="17" name="Objective-VersionNumber">
    <vt:r8>7</vt:r8>
  </property>
  <property fmtid="{D5CDD505-2E9C-101B-9397-08002B2CF9AE}" pid="18" name="Objective-VersionComment">
    <vt:lpwstr/>
  </property>
  <property fmtid="{D5CDD505-2E9C-101B-9397-08002B2CF9AE}" pid="19" name="Objective-FileNumber">
    <vt:lpwstr>BUSPROC/9304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Scottish Public Services Ombudsman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</Properties>
</file>