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56" r:id="rId6"/>
    <p:sldId id="257" r:id="rId7"/>
    <p:sldId id="259" r:id="rId8"/>
    <p:sldId id="274" r:id="rId9"/>
    <p:sldId id="261" r:id="rId10"/>
    <p:sldId id="260" r:id="rId11"/>
    <p:sldId id="273" r:id="rId12"/>
    <p:sldId id="275" r:id="rId13"/>
    <p:sldId id="268" r:id="rId14"/>
    <p:sldId id="269" r:id="rId15"/>
    <p:sldId id="270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789E"/>
    <a:srgbClr val="60A6CA"/>
    <a:srgbClr val="0F2D69"/>
    <a:srgbClr val="1F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A1397-75CD-4B43-B048-879287DB993C}" v="18" dt="2023-02-10T14:27:37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096C2-CF6D-43B0-9107-3A7310991602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5C83D-2DA1-4B2D-A4BE-BCC2EF9F2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8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64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[facilitator shares next part of the scenario – CC’s have the option to take notes of key points to help with the next part of the discussion]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0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8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[facilitator shares next part of the scenario – CC’s take notes of key points]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90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25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6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30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6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0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8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9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38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8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5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56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87C619C-EBAB-488E-96B9-153AA4C9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30DA1C1-36FD-41D8-9826-EE797BF39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4632"/>
            <a:ext cx="6081713" cy="3566160"/>
          </a:xfrm>
        </p:spPr>
        <p:txBody>
          <a:bodyPr>
            <a:normAutofit/>
          </a:bodyPr>
          <a:lstStyle/>
          <a:p>
            <a:pPr algn="l"/>
            <a: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Contact </a:t>
            </a:r>
            <a:b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 Session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475" y="4252192"/>
            <a:ext cx="4056549" cy="18288"/>
          </a:xfrm>
          <a:custGeom>
            <a:avLst/>
            <a:gdLst>
              <a:gd name="connsiteX0" fmla="*/ 0 w 4056549"/>
              <a:gd name="connsiteY0" fmla="*/ 0 h 18288"/>
              <a:gd name="connsiteX1" fmla="*/ 676092 w 4056549"/>
              <a:gd name="connsiteY1" fmla="*/ 0 h 18288"/>
              <a:gd name="connsiteX2" fmla="*/ 1271052 w 4056549"/>
              <a:gd name="connsiteY2" fmla="*/ 0 h 18288"/>
              <a:gd name="connsiteX3" fmla="*/ 1947144 w 4056549"/>
              <a:gd name="connsiteY3" fmla="*/ 0 h 18288"/>
              <a:gd name="connsiteX4" fmla="*/ 2501539 w 4056549"/>
              <a:gd name="connsiteY4" fmla="*/ 0 h 18288"/>
              <a:gd name="connsiteX5" fmla="*/ 3137065 w 4056549"/>
              <a:gd name="connsiteY5" fmla="*/ 0 h 18288"/>
              <a:gd name="connsiteX6" fmla="*/ 4056549 w 4056549"/>
              <a:gd name="connsiteY6" fmla="*/ 0 h 18288"/>
              <a:gd name="connsiteX7" fmla="*/ 4056549 w 4056549"/>
              <a:gd name="connsiteY7" fmla="*/ 18288 h 18288"/>
              <a:gd name="connsiteX8" fmla="*/ 3380458 w 4056549"/>
              <a:gd name="connsiteY8" fmla="*/ 18288 h 18288"/>
              <a:gd name="connsiteX9" fmla="*/ 2663801 w 4056549"/>
              <a:gd name="connsiteY9" fmla="*/ 18288 h 18288"/>
              <a:gd name="connsiteX10" fmla="*/ 2068840 w 4056549"/>
              <a:gd name="connsiteY10" fmla="*/ 18288 h 18288"/>
              <a:gd name="connsiteX11" fmla="*/ 1311618 w 4056549"/>
              <a:gd name="connsiteY11" fmla="*/ 18288 h 18288"/>
              <a:gd name="connsiteX12" fmla="*/ 716657 w 4056549"/>
              <a:gd name="connsiteY12" fmla="*/ 18288 h 18288"/>
              <a:gd name="connsiteX13" fmla="*/ 0 w 4056549"/>
              <a:gd name="connsiteY13" fmla="*/ 18288 h 18288"/>
              <a:gd name="connsiteX14" fmla="*/ 0 w 4056549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6549" h="18288" fill="none" extrusionOk="0">
                <a:moveTo>
                  <a:pt x="0" y="0"/>
                </a:moveTo>
                <a:cubicBezTo>
                  <a:pt x="324395" y="-12272"/>
                  <a:pt x="437185" y="20747"/>
                  <a:pt x="676092" y="0"/>
                </a:cubicBezTo>
                <a:cubicBezTo>
                  <a:pt x="914999" y="-20747"/>
                  <a:pt x="980886" y="20074"/>
                  <a:pt x="1271052" y="0"/>
                </a:cubicBezTo>
                <a:cubicBezTo>
                  <a:pt x="1561218" y="-20074"/>
                  <a:pt x="1609815" y="19965"/>
                  <a:pt x="1947144" y="0"/>
                </a:cubicBezTo>
                <a:cubicBezTo>
                  <a:pt x="2284473" y="-19965"/>
                  <a:pt x="2317816" y="-23682"/>
                  <a:pt x="2501539" y="0"/>
                </a:cubicBezTo>
                <a:cubicBezTo>
                  <a:pt x="2685262" y="23682"/>
                  <a:pt x="2879461" y="12712"/>
                  <a:pt x="3137065" y="0"/>
                </a:cubicBezTo>
                <a:cubicBezTo>
                  <a:pt x="3394669" y="-12712"/>
                  <a:pt x="3618306" y="-41742"/>
                  <a:pt x="4056549" y="0"/>
                </a:cubicBezTo>
                <a:cubicBezTo>
                  <a:pt x="4056201" y="6465"/>
                  <a:pt x="4056979" y="10922"/>
                  <a:pt x="4056549" y="18288"/>
                </a:cubicBezTo>
                <a:cubicBezTo>
                  <a:pt x="3807729" y="-7540"/>
                  <a:pt x="3536237" y="12619"/>
                  <a:pt x="3380458" y="18288"/>
                </a:cubicBezTo>
                <a:cubicBezTo>
                  <a:pt x="3224679" y="23957"/>
                  <a:pt x="2967497" y="23368"/>
                  <a:pt x="2663801" y="18288"/>
                </a:cubicBezTo>
                <a:cubicBezTo>
                  <a:pt x="2360105" y="13208"/>
                  <a:pt x="2359716" y="-8821"/>
                  <a:pt x="2068840" y="18288"/>
                </a:cubicBezTo>
                <a:cubicBezTo>
                  <a:pt x="1777964" y="45397"/>
                  <a:pt x="1641909" y="31681"/>
                  <a:pt x="1311618" y="18288"/>
                </a:cubicBezTo>
                <a:cubicBezTo>
                  <a:pt x="981327" y="4895"/>
                  <a:pt x="990410" y="11155"/>
                  <a:pt x="716657" y="18288"/>
                </a:cubicBezTo>
                <a:cubicBezTo>
                  <a:pt x="442904" y="25421"/>
                  <a:pt x="330722" y="13665"/>
                  <a:pt x="0" y="18288"/>
                </a:cubicBezTo>
                <a:cubicBezTo>
                  <a:pt x="75" y="12069"/>
                  <a:pt x="515" y="5650"/>
                  <a:pt x="0" y="0"/>
                </a:cubicBezTo>
                <a:close/>
              </a:path>
              <a:path w="4056549" h="18288" stroke="0" extrusionOk="0">
                <a:moveTo>
                  <a:pt x="0" y="0"/>
                </a:moveTo>
                <a:cubicBezTo>
                  <a:pt x="175099" y="13469"/>
                  <a:pt x="459673" y="14529"/>
                  <a:pt x="594961" y="0"/>
                </a:cubicBezTo>
                <a:cubicBezTo>
                  <a:pt x="730249" y="-14529"/>
                  <a:pt x="873178" y="22015"/>
                  <a:pt x="1149356" y="0"/>
                </a:cubicBezTo>
                <a:cubicBezTo>
                  <a:pt x="1425534" y="-22015"/>
                  <a:pt x="1498871" y="-21513"/>
                  <a:pt x="1744316" y="0"/>
                </a:cubicBezTo>
                <a:cubicBezTo>
                  <a:pt x="1989761" y="21513"/>
                  <a:pt x="2112991" y="-46"/>
                  <a:pt x="2420408" y="0"/>
                </a:cubicBezTo>
                <a:cubicBezTo>
                  <a:pt x="2727825" y="46"/>
                  <a:pt x="2880256" y="-10040"/>
                  <a:pt x="3137065" y="0"/>
                </a:cubicBezTo>
                <a:cubicBezTo>
                  <a:pt x="3393874" y="10040"/>
                  <a:pt x="3704325" y="-6685"/>
                  <a:pt x="4056549" y="0"/>
                </a:cubicBezTo>
                <a:cubicBezTo>
                  <a:pt x="4055732" y="6895"/>
                  <a:pt x="4055770" y="11206"/>
                  <a:pt x="4056549" y="18288"/>
                </a:cubicBezTo>
                <a:cubicBezTo>
                  <a:pt x="3812770" y="11959"/>
                  <a:pt x="3533996" y="-5717"/>
                  <a:pt x="3299327" y="18288"/>
                </a:cubicBezTo>
                <a:cubicBezTo>
                  <a:pt x="3064658" y="42293"/>
                  <a:pt x="2940381" y="24492"/>
                  <a:pt x="2744931" y="18288"/>
                </a:cubicBezTo>
                <a:cubicBezTo>
                  <a:pt x="2549481" y="12084"/>
                  <a:pt x="2252169" y="51841"/>
                  <a:pt x="1987709" y="18288"/>
                </a:cubicBezTo>
                <a:cubicBezTo>
                  <a:pt x="1723249" y="-15265"/>
                  <a:pt x="1438946" y="3423"/>
                  <a:pt x="1230487" y="18288"/>
                </a:cubicBezTo>
                <a:cubicBezTo>
                  <a:pt x="1022028" y="33153"/>
                  <a:pt x="795957" y="18596"/>
                  <a:pt x="676092" y="18288"/>
                </a:cubicBezTo>
                <a:cubicBezTo>
                  <a:pt x="556227" y="17980"/>
                  <a:pt x="334853" y="39451"/>
                  <a:pt x="0" y="18288"/>
                </a:cubicBezTo>
                <a:cubicBezTo>
                  <a:pt x="95" y="14343"/>
                  <a:pt x="742" y="686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898" y="4252192"/>
            <a:ext cx="3350625" cy="1976869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4A9633F-5D8C-C09A-DBAC-CB5053CEB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105" y="135213"/>
            <a:ext cx="4272212" cy="42722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A475AD-F079-66CF-5893-6DFEB9C01F46}"/>
              </a:ext>
            </a:extLst>
          </p:cNvPr>
          <p:cNvSpPr txBox="1"/>
          <p:nvPr/>
        </p:nvSpPr>
        <p:spPr>
          <a:xfrm>
            <a:off x="821935" y="4792676"/>
            <a:ext cx="60979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at a case involving detriment</a:t>
            </a:r>
          </a:p>
        </p:txBody>
      </p:sp>
    </p:spTree>
    <p:extLst>
      <p:ext uri="{BB962C8B-B14F-4D97-AF65-F5344CB8AC3E}">
        <p14:creationId xmlns:p14="http://schemas.microsoft.com/office/powerpoint/2010/main" val="1112678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1648" y="293039"/>
            <a:ext cx="9144000" cy="1091824"/>
          </a:xfrm>
        </p:spPr>
        <p:txBody>
          <a:bodyPr>
            <a:normAutofit/>
          </a:bodyPr>
          <a:lstStyle/>
          <a:p>
            <a:pPr algn="l"/>
            <a:r>
              <a:rPr lang="en-GB" sz="5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been agreed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84" y="1475233"/>
            <a:ext cx="11158176" cy="528182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60A6CA"/>
              </a:buClr>
              <a:buFont typeface="Wingdings" panose="05000000000000000000" pitchFamily="2" charset="2"/>
              <a:buChar char="ü"/>
            </a:pPr>
            <a:endParaRPr lang="en-GB" dirty="0">
              <a:solidFill>
                <a:srgbClr val="FF0000"/>
              </a:solidFill>
            </a:endParaRP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whistleblower wants to raise both issues </a:t>
            </a: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support the whistleblower to raise the concerns</a:t>
            </a: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provide information on the Standards for the whistleblower to read</a:t>
            </a: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whistleblower will email their concerns to you to submit</a:t>
            </a: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endParaRPr lang="en-GB" sz="3000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126EB0-EFDC-7793-4AF4-55D2ADB8B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CA30BD-4345-1E12-9011-BC315C12A9D5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7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1648" y="269002"/>
            <a:ext cx="9144000" cy="1139897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three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687" y="1765933"/>
            <a:ext cx="8846713" cy="5319922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frequently will you check in with the Whistleblower?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feel comfortable discussing or advising on detriment?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a process for recording contacts? Do you know what this is?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anything you would do differently if presented again with a similar case?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4C7CA5-778C-A5AE-C26D-7A0EE8EEE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6BE66D-3FAA-0646-FA9F-F9BEF8D0C700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8EFB16B5-041A-8B7B-E0AA-7AF67A57B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558" y="2402241"/>
            <a:ext cx="3800442" cy="380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7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0181"/>
            <a:ext cx="12192000" cy="1062385"/>
          </a:xfrm>
        </p:spPr>
        <p:txBody>
          <a:bodyPr>
            <a:normAutofit/>
          </a:bodyPr>
          <a:lstStyle/>
          <a:p>
            <a:r>
              <a:rPr lang="en-GB" sz="7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02566"/>
            <a:ext cx="12192000" cy="2352907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hand out to take away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includes the full case study, some key learning points and links to helpful sources of information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4" y="202298"/>
            <a:ext cx="2963032" cy="1753501"/>
          </a:xfrm>
          <a:prstGeom prst="rect">
            <a:avLst/>
          </a:prstGeom>
        </p:spPr>
      </p:pic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A9093985-EE9D-6F73-7BFF-F529D0C1EE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0" y="-285402"/>
            <a:ext cx="3886200" cy="38862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F3F35-F166-B9A0-A318-5970904F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2808" y="6510229"/>
            <a:ext cx="4114800" cy="365125"/>
          </a:xfrm>
        </p:spPr>
        <p:txBody>
          <a:bodyPr/>
          <a:lstStyle/>
          <a:p>
            <a:r>
              <a:rPr lang="en-GB" dirty="0"/>
              <a:t>CC Case Study 1</a:t>
            </a:r>
          </a:p>
        </p:txBody>
      </p:sp>
    </p:spTree>
    <p:extLst>
      <p:ext uri="{BB962C8B-B14F-4D97-AF65-F5344CB8AC3E}">
        <p14:creationId xmlns:p14="http://schemas.microsoft.com/office/powerpoint/2010/main" val="418996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384" y="1599996"/>
            <a:ext cx="6407889" cy="1272934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mail!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4472" y="3216348"/>
            <a:ext cx="5597714" cy="2376378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receive an email from a colleague asking for a call back.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few minutes to read the email.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ED77FD-24CB-4AFA-3984-43588B63B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778ED6-EECE-68B0-2F31-23A1D788B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795" y="1512177"/>
            <a:ext cx="4737215" cy="438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4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4633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60A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13" y="1862181"/>
            <a:ext cx="11609727" cy="4995819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your first thoughts?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respond initially?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questions do you have for the person?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information do you think you might need to pass on to the person?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how to access any relevant signposting resources?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9EEFDA-9B06-18C8-FEBB-2E2E53994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A2E555-A551-2D6A-7A28-1DA99D5A3290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CA71450D-AFDE-4B0B-E667-DAD9D46732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216" y="1397055"/>
            <a:ext cx="3267813" cy="326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9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3640"/>
            <a:ext cx="9144000" cy="1555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82B588-9A98-6FCA-CBFD-63F9F0A19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sp>
        <p:nvSpPr>
          <p:cNvPr id="6" name="sketch line">
            <a:extLst>
              <a:ext uri="{FF2B5EF4-FFF2-40B4-BE49-F238E27FC236}">
                <a16:creationId xmlns:a16="http://schemas.microsoft.com/office/drawing/2014/main" id="{BC03640F-EA49-D381-E4AC-FE7C49D86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174" y="4028761"/>
            <a:ext cx="5761651" cy="117938"/>
          </a:xfrm>
          <a:custGeom>
            <a:avLst/>
            <a:gdLst>
              <a:gd name="connsiteX0" fmla="*/ 0 w 5761651"/>
              <a:gd name="connsiteY0" fmla="*/ 0 h 117938"/>
              <a:gd name="connsiteX1" fmla="*/ 524950 w 5761651"/>
              <a:gd name="connsiteY1" fmla="*/ 0 h 117938"/>
              <a:gd name="connsiteX2" fmla="*/ 1049901 w 5761651"/>
              <a:gd name="connsiteY2" fmla="*/ 0 h 117938"/>
              <a:gd name="connsiteX3" fmla="*/ 1747701 w 5761651"/>
              <a:gd name="connsiteY3" fmla="*/ 0 h 117938"/>
              <a:gd name="connsiteX4" fmla="*/ 2445501 w 5761651"/>
              <a:gd name="connsiteY4" fmla="*/ 0 h 117938"/>
              <a:gd name="connsiteX5" fmla="*/ 3028068 w 5761651"/>
              <a:gd name="connsiteY5" fmla="*/ 0 h 117938"/>
              <a:gd name="connsiteX6" fmla="*/ 3553018 w 5761651"/>
              <a:gd name="connsiteY6" fmla="*/ 0 h 117938"/>
              <a:gd name="connsiteX7" fmla="*/ 4077969 w 5761651"/>
              <a:gd name="connsiteY7" fmla="*/ 0 h 117938"/>
              <a:gd name="connsiteX8" fmla="*/ 4545302 w 5761651"/>
              <a:gd name="connsiteY8" fmla="*/ 0 h 117938"/>
              <a:gd name="connsiteX9" fmla="*/ 5761651 w 5761651"/>
              <a:gd name="connsiteY9" fmla="*/ 0 h 117938"/>
              <a:gd name="connsiteX10" fmla="*/ 5761651 w 5761651"/>
              <a:gd name="connsiteY10" fmla="*/ 117938 h 117938"/>
              <a:gd name="connsiteX11" fmla="*/ 5179084 w 5761651"/>
              <a:gd name="connsiteY11" fmla="*/ 117938 h 117938"/>
              <a:gd name="connsiteX12" fmla="*/ 4596517 w 5761651"/>
              <a:gd name="connsiteY12" fmla="*/ 117938 h 117938"/>
              <a:gd name="connsiteX13" fmla="*/ 4013950 w 5761651"/>
              <a:gd name="connsiteY13" fmla="*/ 117938 h 117938"/>
              <a:gd name="connsiteX14" fmla="*/ 3373767 w 5761651"/>
              <a:gd name="connsiteY14" fmla="*/ 117938 h 117938"/>
              <a:gd name="connsiteX15" fmla="*/ 2675967 w 5761651"/>
              <a:gd name="connsiteY15" fmla="*/ 117938 h 117938"/>
              <a:gd name="connsiteX16" fmla="*/ 2208633 w 5761651"/>
              <a:gd name="connsiteY16" fmla="*/ 117938 h 117938"/>
              <a:gd name="connsiteX17" fmla="*/ 1741299 w 5761651"/>
              <a:gd name="connsiteY17" fmla="*/ 117938 h 117938"/>
              <a:gd name="connsiteX18" fmla="*/ 1273965 w 5761651"/>
              <a:gd name="connsiteY18" fmla="*/ 117938 h 117938"/>
              <a:gd name="connsiteX19" fmla="*/ 749015 w 5761651"/>
              <a:gd name="connsiteY19" fmla="*/ 117938 h 117938"/>
              <a:gd name="connsiteX20" fmla="*/ 0 w 5761651"/>
              <a:gd name="connsiteY20" fmla="*/ 117938 h 117938"/>
              <a:gd name="connsiteX21" fmla="*/ 0 w 5761651"/>
              <a:gd name="connsiteY21" fmla="*/ 0 h 1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61651" h="117938" fill="none" extrusionOk="0">
                <a:moveTo>
                  <a:pt x="0" y="0"/>
                </a:moveTo>
                <a:cubicBezTo>
                  <a:pt x="184699" y="18404"/>
                  <a:pt x="289123" y="4423"/>
                  <a:pt x="524950" y="0"/>
                </a:cubicBezTo>
                <a:cubicBezTo>
                  <a:pt x="760777" y="-4423"/>
                  <a:pt x="861813" y="-22612"/>
                  <a:pt x="1049901" y="0"/>
                </a:cubicBezTo>
                <a:cubicBezTo>
                  <a:pt x="1237989" y="22612"/>
                  <a:pt x="1424805" y="33462"/>
                  <a:pt x="1747701" y="0"/>
                </a:cubicBezTo>
                <a:cubicBezTo>
                  <a:pt x="2070597" y="-33462"/>
                  <a:pt x="2249880" y="8521"/>
                  <a:pt x="2445501" y="0"/>
                </a:cubicBezTo>
                <a:cubicBezTo>
                  <a:pt x="2641122" y="-8521"/>
                  <a:pt x="2816684" y="-6037"/>
                  <a:pt x="3028068" y="0"/>
                </a:cubicBezTo>
                <a:cubicBezTo>
                  <a:pt x="3239452" y="6037"/>
                  <a:pt x="3423184" y="10621"/>
                  <a:pt x="3553018" y="0"/>
                </a:cubicBezTo>
                <a:cubicBezTo>
                  <a:pt x="3682852" y="-10621"/>
                  <a:pt x="3938012" y="-103"/>
                  <a:pt x="4077969" y="0"/>
                </a:cubicBezTo>
                <a:cubicBezTo>
                  <a:pt x="4217926" y="103"/>
                  <a:pt x="4447842" y="10466"/>
                  <a:pt x="4545302" y="0"/>
                </a:cubicBezTo>
                <a:cubicBezTo>
                  <a:pt x="4642762" y="-10466"/>
                  <a:pt x="5173026" y="-56767"/>
                  <a:pt x="5761651" y="0"/>
                </a:cubicBezTo>
                <a:cubicBezTo>
                  <a:pt x="5766684" y="53421"/>
                  <a:pt x="5763489" y="91517"/>
                  <a:pt x="5761651" y="117938"/>
                </a:cubicBezTo>
                <a:cubicBezTo>
                  <a:pt x="5642185" y="136038"/>
                  <a:pt x="5381734" y="144028"/>
                  <a:pt x="5179084" y="117938"/>
                </a:cubicBezTo>
                <a:cubicBezTo>
                  <a:pt x="4976434" y="91848"/>
                  <a:pt x="4740904" y="126842"/>
                  <a:pt x="4596517" y="117938"/>
                </a:cubicBezTo>
                <a:cubicBezTo>
                  <a:pt x="4452130" y="109034"/>
                  <a:pt x="4215921" y="105664"/>
                  <a:pt x="4013950" y="117938"/>
                </a:cubicBezTo>
                <a:cubicBezTo>
                  <a:pt x="3811979" y="130212"/>
                  <a:pt x="3557860" y="121278"/>
                  <a:pt x="3373767" y="117938"/>
                </a:cubicBezTo>
                <a:cubicBezTo>
                  <a:pt x="3189674" y="114598"/>
                  <a:pt x="2862027" y="123412"/>
                  <a:pt x="2675967" y="117938"/>
                </a:cubicBezTo>
                <a:cubicBezTo>
                  <a:pt x="2489907" y="112464"/>
                  <a:pt x="2358212" y="107057"/>
                  <a:pt x="2208633" y="117938"/>
                </a:cubicBezTo>
                <a:cubicBezTo>
                  <a:pt x="2059054" y="128819"/>
                  <a:pt x="1909845" y="99386"/>
                  <a:pt x="1741299" y="117938"/>
                </a:cubicBezTo>
                <a:cubicBezTo>
                  <a:pt x="1572753" y="136490"/>
                  <a:pt x="1377061" y="131386"/>
                  <a:pt x="1273965" y="117938"/>
                </a:cubicBezTo>
                <a:cubicBezTo>
                  <a:pt x="1170869" y="104490"/>
                  <a:pt x="889056" y="119631"/>
                  <a:pt x="749015" y="117938"/>
                </a:cubicBezTo>
                <a:cubicBezTo>
                  <a:pt x="608974" y="116246"/>
                  <a:pt x="255605" y="152886"/>
                  <a:pt x="0" y="117938"/>
                </a:cubicBezTo>
                <a:cubicBezTo>
                  <a:pt x="-1349" y="65247"/>
                  <a:pt x="-454" y="34925"/>
                  <a:pt x="0" y="0"/>
                </a:cubicBezTo>
                <a:close/>
              </a:path>
              <a:path w="5761651" h="117938" stroke="0" extrusionOk="0">
                <a:moveTo>
                  <a:pt x="0" y="0"/>
                </a:moveTo>
                <a:cubicBezTo>
                  <a:pt x="132185" y="-18379"/>
                  <a:pt x="335071" y="3744"/>
                  <a:pt x="524950" y="0"/>
                </a:cubicBezTo>
                <a:cubicBezTo>
                  <a:pt x="714829" y="-3744"/>
                  <a:pt x="867421" y="2060"/>
                  <a:pt x="992284" y="0"/>
                </a:cubicBezTo>
                <a:cubicBezTo>
                  <a:pt x="1117147" y="-2060"/>
                  <a:pt x="1359792" y="-18350"/>
                  <a:pt x="1517235" y="0"/>
                </a:cubicBezTo>
                <a:cubicBezTo>
                  <a:pt x="1674678" y="18350"/>
                  <a:pt x="1966700" y="18651"/>
                  <a:pt x="2157418" y="0"/>
                </a:cubicBezTo>
                <a:cubicBezTo>
                  <a:pt x="2348136" y="-18651"/>
                  <a:pt x="2639202" y="3398"/>
                  <a:pt x="2855218" y="0"/>
                </a:cubicBezTo>
                <a:cubicBezTo>
                  <a:pt x="3071234" y="-3398"/>
                  <a:pt x="3333545" y="-20206"/>
                  <a:pt x="3610635" y="0"/>
                </a:cubicBezTo>
                <a:cubicBezTo>
                  <a:pt x="3887725" y="20206"/>
                  <a:pt x="4080246" y="29595"/>
                  <a:pt x="4366051" y="0"/>
                </a:cubicBezTo>
                <a:cubicBezTo>
                  <a:pt x="4651856" y="-29595"/>
                  <a:pt x="4736349" y="3118"/>
                  <a:pt x="4948618" y="0"/>
                </a:cubicBezTo>
                <a:cubicBezTo>
                  <a:pt x="5160887" y="-3118"/>
                  <a:pt x="5507520" y="39499"/>
                  <a:pt x="5761651" y="0"/>
                </a:cubicBezTo>
                <a:cubicBezTo>
                  <a:pt x="5764771" y="26892"/>
                  <a:pt x="5765952" y="75560"/>
                  <a:pt x="5761651" y="117938"/>
                </a:cubicBezTo>
                <a:cubicBezTo>
                  <a:pt x="5577069" y="128724"/>
                  <a:pt x="5408855" y="129599"/>
                  <a:pt x="5294317" y="117938"/>
                </a:cubicBezTo>
                <a:cubicBezTo>
                  <a:pt x="5179779" y="106277"/>
                  <a:pt x="4921866" y="123191"/>
                  <a:pt x="4826983" y="117938"/>
                </a:cubicBezTo>
                <a:cubicBezTo>
                  <a:pt x="4732100" y="112685"/>
                  <a:pt x="4364335" y="148115"/>
                  <a:pt x="4129183" y="117938"/>
                </a:cubicBezTo>
                <a:cubicBezTo>
                  <a:pt x="3894031" y="87761"/>
                  <a:pt x="3671182" y="123700"/>
                  <a:pt x="3546616" y="117938"/>
                </a:cubicBezTo>
                <a:cubicBezTo>
                  <a:pt x="3422050" y="112176"/>
                  <a:pt x="3159284" y="98792"/>
                  <a:pt x="2964049" y="117938"/>
                </a:cubicBezTo>
                <a:cubicBezTo>
                  <a:pt x="2768814" y="137084"/>
                  <a:pt x="2478371" y="122705"/>
                  <a:pt x="2208633" y="117938"/>
                </a:cubicBezTo>
                <a:cubicBezTo>
                  <a:pt x="1938895" y="113171"/>
                  <a:pt x="1869601" y="120694"/>
                  <a:pt x="1683682" y="117938"/>
                </a:cubicBezTo>
                <a:cubicBezTo>
                  <a:pt x="1497763" y="115182"/>
                  <a:pt x="1202776" y="98991"/>
                  <a:pt x="985883" y="117938"/>
                </a:cubicBezTo>
                <a:cubicBezTo>
                  <a:pt x="768990" y="136885"/>
                  <a:pt x="201535" y="109893"/>
                  <a:pt x="0" y="117938"/>
                </a:cubicBezTo>
                <a:cubicBezTo>
                  <a:pt x="3539" y="68648"/>
                  <a:pt x="-1503" y="47808"/>
                  <a:pt x="0" y="0"/>
                </a:cubicBezTo>
                <a:close/>
              </a:path>
            </a:pathLst>
          </a:custGeom>
          <a:solidFill>
            <a:srgbClr val="60A6CA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6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6274" y="274751"/>
            <a:ext cx="9144000" cy="11284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60A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84" y="1719072"/>
            <a:ext cx="11267904" cy="4936629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the meeting/call in advance and make arrangements with the whistleblower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understand what the concern is – there may be more to it than it seems at first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any connection between whistleblowing concerns and bullying – is there potential that the person is suffering detriment?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the signposting information you have to hand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05ADEB-63EC-63D1-266A-250491499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018EDD5-12F2-6591-2BFE-C2E29C7E3748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5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6163" y="524255"/>
            <a:ext cx="9144000" cy="1091824"/>
          </a:xfrm>
        </p:spPr>
        <p:txBody>
          <a:bodyPr>
            <a:normAutofit/>
          </a:bodyPr>
          <a:lstStyle/>
          <a:p>
            <a:pPr algn="l"/>
            <a:r>
              <a:rPr lang="en-GB" sz="5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know so far?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05701A5-BFED-8AF2-AB6A-65B0649E35C4}"/>
              </a:ext>
            </a:extLst>
          </p:cNvPr>
          <p:cNvSpPr txBox="1">
            <a:spLocks/>
          </p:cNvSpPr>
          <p:nvPr/>
        </p:nvSpPr>
        <p:spPr>
          <a:xfrm>
            <a:off x="485184" y="3962206"/>
            <a:ext cx="11975690" cy="312002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endParaRPr lang="en-GB" sz="2800" dirty="0">
              <a:solidFill>
                <a:srgbClr val="60A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A38CF4-AF7A-3317-89B9-9D3B1F880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109155-8651-2F03-2CBD-ECDD4DAF03FF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63B9F4F-3C5A-9EF6-1170-6D9BF9F3FC2A}"/>
              </a:ext>
            </a:extLst>
          </p:cNvPr>
          <p:cNvSpPr txBox="1"/>
          <p:nvPr/>
        </p:nvSpPr>
        <p:spPr>
          <a:xfrm>
            <a:off x="606136" y="2197228"/>
            <a:ext cx="5603277" cy="4136517"/>
          </a:xfrm>
          <a:prstGeom prst="rect">
            <a:avLst/>
          </a:prstGeom>
          <a:solidFill>
            <a:srgbClr val="60A6CA"/>
          </a:solidFill>
          <a:ln w="101600" cmpd="sng">
            <a:solidFill>
              <a:srgbClr val="60A6CA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70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Concern:</a:t>
            </a:r>
          </a:p>
          <a:p>
            <a:pPr marL="457200" indent="-4572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Cleaning chemicals inappropriately stored and labelled</a:t>
            </a:r>
          </a:p>
          <a:p>
            <a:pPr marL="457200" indent="-4572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Detriment after raising concerns under business as usual arrangements </a:t>
            </a:r>
            <a:endParaRPr lang="en-GB" sz="2400" dirty="0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830E23-B4AC-1DB7-D972-E009579B483C}"/>
              </a:ext>
            </a:extLst>
          </p:cNvPr>
          <p:cNvSpPr txBox="1"/>
          <p:nvPr/>
        </p:nvSpPr>
        <p:spPr>
          <a:xfrm>
            <a:off x="6664576" y="2197228"/>
            <a:ext cx="4921288" cy="4136515"/>
          </a:xfrm>
          <a:prstGeom prst="rect">
            <a:avLst/>
          </a:prstGeom>
          <a:solidFill>
            <a:srgbClr val="96789E"/>
          </a:solidFill>
          <a:ln w="101600" cmpd="sng">
            <a:solidFill>
              <a:srgbClr val="96789E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170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Ryan (the </a:t>
            </a: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 NHS Employee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require support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Feels that he is being bullied</a:t>
            </a:r>
          </a:p>
          <a:p>
            <a:endParaRPr lang="en-GB" dirty="0">
              <a:solidFill>
                <a:srgbClr val="0F2D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89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664574C-5EC6-D34E-958D-812C8237B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470" y="2880456"/>
            <a:ext cx="2098093" cy="2572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1487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two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13" y="1668707"/>
            <a:ext cx="11609727" cy="4995819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5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understand the concerns raised? Do you need them in writing?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5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have any follow up questions for the whistleblower?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5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this concern appear to meet the whistleblowing </a:t>
            </a:r>
            <a:br>
              <a:rPr lang="en-GB" sz="275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5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5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how to help them raise the concern?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5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need to signpost the whistleblower to any other resources or processes?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2D36BE-9543-71CD-8878-50626634A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0A8DC61-E292-A198-D2AC-E6BF6366CD1B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23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4508"/>
            <a:ext cx="9144000" cy="1555120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  <a:b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A92BE0-9261-E8DF-89E4-AA67E65E4D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sp>
        <p:nvSpPr>
          <p:cNvPr id="4" name="sketch line">
            <a:extLst>
              <a:ext uri="{FF2B5EF4-FFF2-40B4-BE49-F238E27FC236}">
                <a16:creationId xmlns:a16="http://schemas.microsoft.com/office/drawing/2014/main" id="{BA391D15-AE7D-7DBA-686F-9B265BBEE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0746" y="3822068"/>
            <a:ext cx="5761651" cy="117938"/>
          </a:xfrm>
          <a:custGeom>
            <a:avLst/>
            <a:gdLst>
              <a:gd name="connsiteX0" fmla="*/ 0 w 5761651"/>
              <a:gd name="connsiteY0" fmla="*/ 0 h 117938"/>
              <a:gd name="connsiteX1" fmla="*/ 524950 w 5761651"/>
              <a:gd name="connsiteY1" fmla="*/ 0 h 117938"/>
              <a:gd name="connsiteX2" fmla="*/ 1049901 w 5761651"/>
              <a:gd name="connsiteY2" fmla="*/ 0 h 117938"/>
              <a:gd name="connsiteX3" fmla="*/ 1747701 w 5761651"/>
              <a:gd name="connsiteY3" fmla="*/ 0 h 117938"/>
              <a:gd name="connsiteX4" fmla="*/ 2445501 w 5761651"/>
              <a:gd name="connsiteY4" fmla="*/ 0 h 117938"/>
              <a:gd name="connsiteX5" fmla="*/ 3028068 w 5761651"/>
              <a:gd name="connsiteY5" fmla="*/ 0 h 117938"/>
              <a:gd name="connsiteX6" fmla="*/ 3553018 w 5761651"/>
              <a:gd name="connsiteY6" fmla="*/ 0 h 117938"/>
              <a:gd name="connsiteX7" fmla="*/ 4077969 w 5761651"/>
              <a:gd name="connsiteY7" fmla="*/ 0 h 117938"/>
              <a:gd name="connsiteX8" fmla="*/ 4545302 w 5761651"/>
              <a:gd name="connsiteY8" fmla="*/ 0 h 117938"/>
              <a:gd name="connsiteX9" fmla="*/ 5761651 w 5761651"/>
              <a:gd name="connsiteY9" fmla="*/ 0 h 117938"/>
              <a:gd name="connsiteX10" fmla="*/ 5761651 w 5761651"/>
              <a:gd name="connsiteY10" fmla="*/ 117938 h 117938"/>
              <a:gd name="connsiteX11" fmla="*/ 5179084 w 5761651"/>
              <a:gd name="connsiteY11" fmla="*/ 117938 h 117938"/>
              <a:gd name="connsiteX12" fmla="*/ 4596517 w 5761651"/>
              <a:gd name="connsiteY12" fmla="*/ 117938 h 117938"/>
              <a:gd name="connsiteX13" fmla="*/ 4013950 w 5761651"/>
              <a:gd name="connsiteY13" fmla="*/ 117938 h 117938"/>
              <a:gd name="connsiteX14" fmla="*/ 3373767 w 5761651"/>
              <a:gd name="connsiteY14" fmla="*/ 117938 h 117938"/>
              <a:gd name="connsiteX15" fmla="*/ 2675967 w 5761651"/>
              <a:gd name="connsiteY15" fmla="*/ 117938 h 117938"/>
              <a:gd name="connsiteX16" fmla="*/ 2208633 w 5761651"/>
              <a:gd name="connsiteY16" fmla="*/ 117938 h 117938"/>
              <a:gd name="connsiteX17" fmla="*/ 1741299 w 5761651"/>
              <a:gd name="connsiteY17" fmla="*/ 117938 h 117938"/>
              <a:gd name="connsiteX18" fmla="*/ 1273965 w 5761651"/>
              <a:gd name="connsiteY18" fmla="*/ 117938 h 117938"/>
              <a:gd name="connsiteX19" fmla="*/ 749015 w 5761651"/>
              <a:gd name="connsiteY19" fmla="*/ 117938 h 117938"/>
              <a:gd name="connsiteX20" fmla="*/ 0 w 5761651"/>
              <a:gd name="connsiteY20" fmla="*/ 117938 h 117938"/>
              <a:gd name="connsiteX21" fmla="*/ 0 w 5761651"/>
              <a:gd name="connsiteY21" fmla="*/ 0 h 1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61651" h="117938" fill="none" extrusionOk="0">
                <a:moveTo>
                  <a:pt x="0" y="0"/>
                </a:moveTo>
                <a:cubicBezTo>
                  <a:pt x="184699" y="18404"/>
                  <a:pt x="289123" y="4423"/>
                  <a:pt x="524950" y="0"/>
                </a:cubicBezTo>
                <a:cubicBezTo>
                  <a:pt x="760777" y="-4423"/>
                  <a:pt x="861813" y="-22612"/>
                  <a:pt x="1049901" y="0"/>
                </a:cubicBezTo>
                <a:cubicBezTo>
                  <a:pt x="1237989" y="22612"/>
                  <a:pt x="1424805" y="33462"/>
                  <a:pt x="1747701" y="0"/>
                </a:cubicBezTo>
                <a:cubicBezTo>
                  <a:pt x="2070597" y="-33462"/>
                  <a:pt x="2249880" y="8521"/>
                  <a:pt x="2445501" y="0"/>
                </a:cubicBezTo>
                <a:cubicBezTo>
                  <a:pt x="2641122" y="-8521"/>
                  <a:pt x="2816684" y="-6037"/>
                  <a:pt x="3028068" y="0"/>
                </a:cubicBezTo>
                <a:cubicBezTo>
                  <a:pt x="3239452" y="6037"/>
                  <a:pt x="3423184" y="10621"/>
                  <a:pt x="3553018" y="0"/>
                </a:cubicBezTo>
                <a:cubicBezTo>
                  <a:pt x="3682852" y="-10621"/>
                  <a:pt x="3938012" y="-103"/>
                  <a:pt x="4077969" y="0"/>
                </a:cubicBezTo>
                <a:cubicBezTo>
                  <a:pt x="4217926" y="103"/>
                  <a:pt x="4447842" y="10466"/>
                  <a:pt x="4545302" y="0"/>
                </a:cubicBezTo>
                <a:cubicBezTo>
                  <a:pt x="4642762" y="-10466"/>
                  <a:pt x="5173026" y="-56767"/>
                  <a:pt x="5761651" y="0"/>
                </a:cubicBezTo>
                <a:cubicBezTo>
                  <a:pt x="5766684" y="53421"/>
                  <a:pt x="5763489" y="91517"/>
                  <a:pt x="5761651" y="117938"/>
                </a:cubicBezTo>
                <a:cubicBezTo>
                  <a:pt x="5642185" y="136038"/>
                  <a:pt x="5381734" y="144028"/>
                  <a:pt x="5179084" y="117938"/>
                </a:cubicBezTo>
                <a:cubicBezTo>
                  <a:pt x="4976434" y="91848"/>
                  <a:pt x="4740904" y="126842"/>
                  <a:pt x="4596517" y="117938"/>
                </a:cubicBezTo>
                <a:cubicBezTo>
                  <a:pt x="4452130" y="109034"/>
                  <a:pt x="4215921" y="105664"/>
                  <a:pt x="4013950" y="117938"/>
                </a:cubicBezTo>
                <a:cubicBezTo>
                  <a:pt x="3811979" y="130212"/>
                  <a:pt x="3557860" y="121278"/>
                  <a:pt x="3373767" y="117938"/>
                </a:cubicBezTo>
                <a:cubicBezTo>
                  <a:pt x="3189674" y="114598"/>
                  <a:pt x="2862027" y="123412"/>
                  <a:pt x="2675967" y="117938"/>
                </a:cubicBezTo>
                <a:cubicBezTo>
                  <a:pt x="2489907" y="112464"/>
                  <a:pt x="2358212" y="107057"/>
                  <a:pt x="2208633" y="117938"/>
                </a:cubicBezTo>
                <a:cubicBezTo>
                  <a:pt x="2059054" y="128819"/>
                  <a:pt x="1909845" y="99386"/>
                  <a:pt x="1741299" y="117938"/>
                </a:cubicBezTo>
                <a:cubicBezTo>
                  <a:pt x="1572753" y="136490"/>
                  <a:pt x="1377061" y="131386"/>
                  <a:pt x="1273965" y="117938"/>
                </a:cubicBezTo>
                <a:cubicBezTo>
                  <a:pt x="1170869" y="104490"/>
                  <a:pt x="889056" y="119631"/>
                  <a:pt x="749015" y="117938"/>
                </a:cubicBezTo>
                <a:cubicBezTo>
                  <a:pt x="608974" y="116246"/>
                  <a:pt x="255605" y="152886"/>
                  <a:pt x="0" y="117938"/>
                </a:cubicBezTo>
                <a:cubicBezTo>
                  <a:pt x="-1349" y="65247"/>
                  <a:pt x="-454" y="34925"/>
                  <a:pt x="0" y="0"/>
                </a:cubicBezTo>
                <a:close/>
              </a:path>
              <a:path w="5761651" h="117938" stroke="0" extrusionOk="0">
                <a:moveTo>
                  <a:pt x="0" y="0"/>
                </a:moveTo>
                <a:cubicBezTo>
                  <a:pt x="132185" y="-18379"/>
                  <a:pt x="335071" y="3744"/>
                  <a:pt x="524950" y="0"/>
                </a:cubicBezTo>
                <a:cubicBezTo>
                  <a:pt x="714829" y="-3744"/>
                  <a:pt x="867421" y="2060"/>
                  <a:pt x="992284" y="0"/>
                </a:cubicBezTo>
                <a:cubicBezTo>
                  <a:pt x="1117147" y="-2060"/>
                  <a:pt x="1359792" y="-18350"/>
                  <a:pt x="1517235" y="0"/>
                </a:cubicBezTo>
                <a:cubicBezTo>
                  <a:pt x="1674678" y="18350"/>
                  <a:pt x="1966700" y="18651"/>
                  <a:pt x="2157418" y="0"/>
                </a:cubicBezTo>
                <a:cubicBezTo>
                  <a:pt x="2348136" y="-18651"/>
                  <a:pt x="2639202" y="3398"/>
                  <a:pt x="2855218" y="0"/>
                </a:cubicBezTo>
                <a:cubicBezTo>
                  <a:pt x="3071234" y="-3398"/>
                  <a:pt x="3333545" y="-20206"/>
                  <a:pt x="3610635" y="0"/>
                </a:cubicBezTo>
                <a:cubicBezTo>
                  <a:pt x="3887725" y="20206"/>
                  <a:pt x="4080246" y="29595"/>
                  <a:pt x="4366051" y="0"/>
                </a:cubicBezTo>
                <a:cubicBezTo>
                  <a:pt x="4651856" y="-29595"/>
                  <a:pt x="4736349" y="3118"/>
                  <a:pt x="4948618" y="0"/>
                </a:cubicBezTo>
                <a:cubicBezTo>
                  <a:pt x="5160887" y="-3118"/>
                  <a:pt x="5507520" y="39499"/>
                  <a:pt x="5761651" y="0"/>
                </a:cubicBezTo>
                <a:cubicBezTo>
                  <a:pt x="5764771" y="26892"/>
                  <a:pt x="5765952" y="75560"/>
                  <a:pt x="5761651" y="117938"/>
                </a:cubicBezTo>
                <a:cubicBezTo>
                  <a:pt x="5577069" y="128724"/>
                  <a:pt x="5408855" y="129599"/>
                  <a:pt x="5294317" y="117938"/>
                </a:cubicBezTo>
                <a:cubicBezTo>
                  <a:pt x="5179779" y="106277"/>
                  <a:pt x="4921866" y="123191"/>
                  <a:pt x="4826983" y="117938"/>
                </a:cubicBezTo>
                <a:cubicBezTo>
                  <a:pt x="4732100" y="112685"/>
                  <a:pt x="4364335" y="148115"/>
                  <a:pt x="4129183" y="117938"/>
                </a:cubicBezTo>
                <a:cubicBezTo>
                  <a:pt x="3894031" y="87761"/>
                  <a:pt x="3671182" y="123700"/>
                  <a:pt x="3546616" y="117938"/>
                </a:cubicBezTo>
                <a:cubicBezTo>
                  <a:pt x="3422050" y="112176"/>
                  <a:pt x="3159284" y="98792"/>
                  <a:pt x="2964049" y="117938"/>
                </a:cubicBezTo>
                <a:cubicBezTo>
                  <a:pt x="2768814" y="137084"/>
                  <a:pt x="2478371" y="122705"/>
                  <a:pt x="2208633" y="117938"/>
                </a:cubicBezTo>
                <a:cubicBezTo>
                  <a:pt x="1938895" y="113171"/>
                  <a:pt x="1869601" y="120694"/>
                  <a:pt x="1683682" y="117938"/>
                </a:cubicBezTo>
                <a:cubicBezTo>
                  <a:pt x="1497763" y="115182"/>
                  <a:pt x="1202776" y="98991"/>
                  <a:pt x="985883" y="117938"/>
                </a:cubicBezTo>
                <a:cubicBezTo>
                  <a:pt x="768990" y="136885"/>
                  <a:pt x="201535" y="109893"/>
                  <a:pt x="0" y="117938"/>
                </a:cubicBezTo>
                <a:cubicBezTo>
                  <a:pt x="3539" y="68648"/>
                  <a:pt x="-1503" y="47808"/>
                  <a:pt x="0" y="0"/>
                </a:cubicBezTo>
                <a:close/>
              </a:path>
            </a:pathLst>
          </a:custGeom>
          <a:solidFill>
            <a:srgbClr val="60A6CA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0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080" y="274751"/>
            <a:ext cx="9144000" cy="11284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84" y="1719072"/>
            <a:ext cx="11267904" cy="4936629"/>
          </a:xfrm>
        </p:spPr>
        <p:txBody>
          <a:bodyPr>
            <a:normAutofit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always helpful to refer to the definition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concerns can have aspects of whistleblowing and aspects of HR. If there are claims of detriment, keep the issues together when submitting the concern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to understand the difference between HR and whistleblowing issues so that you can explain 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65E4D3-5FC2-1924-AF3D-B1C0794C5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506066-A741-7601-19FA-DBAFF38C2A1F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47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and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E3767"/>
      </a:accent1>
      <a:accent2>
        <a:srgbClr val="60A6CA"/>
      </a:accent2>
      <a:accent3>
        <a:srgbClr val="66A9B5"/>
      </a:accent3>
      <a:accent4>
        <a:srgbClr val="96789E"/>
      </a:accent4>
      <a:accent5>
        <a:srgbClr val="9291BA"/>
      </a:accent5>
      <a:accent6>
        <a:srgbClr val="84858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A42594944</value>
    </field>
    <field name="Objective-Title">
      <value order="0">230217 - CC case study 1 - detriment powerpoint</value>
    </field>
    <field name="Objective-Description">
      <value order="0"/>
    </field>
    <field name="Objective-CreationStamp">
      <value order="0">2023-02-17T14:54:16Z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2023-03-31T15:41:59Z</value>
    </field>
    <field name="Objective-Owner">
      <value order="0">Hillman, Amy A (N320445)</value>
    </field>
    <field name="Objective-Path">
      <value order="0">Objective Global Folder:Scottish Public Services Ombudsman File Plan:Standards External:Sectors - Independent National Whistleblowing Officer Health:Engagement:Resource Pack Project: 2022-2024</value>
    </field>
    <field name="Objective-Parent">
      <value order="0">Resource Pack Project: 2022-2024</value>
    </field>
    <field name="Objective-State">
      <value order="0">Being Drafted</value>
    </field>
    <field name="Objective-VersionId">
      <value order="0">vA64375845</value>
    </field>
    <field name="Objective-Version">
      <value order="0">1.7</value>
    </field>
    <field name="Objective-VersionNumber">
      <value order="0">8</value>
    </field>
    <field name="Objective-VersionComment">
      <value order="0"/>
    </field>
    <field name="Objective-FileNumber">
      <value order="0">BUSPROC/9572</value>
    </field>
    <field name="Objective-Classification">
      <value order="0">OFFICIAL</value>
    </field>
    <field name="Objective-Caveats">
      <value order="0">Caveat for Scottish Public Services Ombudsman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DEFF26B41FC4EBE047BA539D8A916" ma:contentTypeVersion="11" ma:contentTypeDescription="Create a new document." ma:contentTypeScope="" ma:versionID="3dc93b613575814bd83e6dfda5580232">
  <xsd:schema xmlns:xsd="http://www.w3.org/2001/XMLSchema" xmlns:xs="http://www.w3.org/2001/XMLSchema" xmlns:p="http://schemas.microsoft.com/office/2006/metadata/properties" xmlns:ns3="04c2ad2a-64ee-43bb-8057-bcc149cdce45" xmlns:ns4="b975cf0e-a5f5-4f76-a7fd-397964997e33" targetNamespace="http://schemas.microsoft.com/office/2006/metadata/properties" ma:root="true" ma:fieldsID="ec95063d8ea027334e66da88f9f5f00a" ns3:_="" ns4:_="">
    <xsd:import namespace="04c2ad2a-64ee-43bb-8057-bcc149cdce45"/>
    <xsd:import namespace="b975cf0e-a5f5-4f76-a7fd-397964997e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2ad2a-64ee-43bb-8057-bcc149cdc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5cf0e-a5f5-4f76-a7fd-397964997e3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2.xml><?xml version="1.0" encoding="utf-8"?>
<ds:datastoreItem xmlns:ds="http://schemas.openxmlformats.org/officeDocument/2006/customXml" ds:itemID="{B36A4060-D830-4573-B51F-5AD6DD71D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2ad2a-64ee-43bb-8057-bcc149cdce45"/>
    <ds:schemaRef ds:uri="b975cf0e-a5f5-4f76-a7fd-397964997e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B9F13C-81B7-43A4-914E-F88F04C7DDB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8D61332-6F39-4243-983D-E87687353F32}">
  <ds:schemaRefs>
    <ds:schemaRef ds:uri="04c2ad2a-64ee-43bb-8057-bcc149cdce4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b975cf0e-a5f5-4f76-a7fd-397964997e3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509</Words>
  <Application>Microsoft Office PowerPoint</Application>
  <PresentationFormat>Widescreen</PresentationFormat>
  <Paragraphs>60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Confidential Contact  Case Study Session</vt:lpstr>
      <vt:lpstr>You have mail!</vt:lpstr>
      <vt:lpstr>Discussion – part one</vt:lpstr>
      <vt:lpstr>What happened?</vt:lpstr>
      <vt:lpstr>What have we learned?</vt:lpstr>
      <vt:lpstr>What do we know so far?</vt:lpstr>
      <vt:lpstr>Discussion – part two</vt:lpstr>
      <vt:lpstr>What happened? </vt:lpstr>
      <vt:lpstr>What have we learned?</vt:lpstr>
      <vt:lpstr>What has been agreed</vt:lpstr>
      <vt:lpstr>Discussion – part three</vt:lpstr>
      <vt:lpstr>Thank you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trust and transparency webinar</dc:title>
  <dc:creator>Holmyard M (Mike)</dc:creator>
  <cp:lastModifiedBy>Laura Kilpatrick</cp:lastModifiedBy>
  <cp:revision>17</cp:revision>
  <dcterms:created xsi:type="dcterms:W3CDTF">2022-09-30T11:49:26Z</dcterms:created>
  <dcterms:modified xsi:type="dcterms:W3CDTF">2023-04-03T15:17:10Z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0x01010053CDEFF26B41FC4EBE047BA539D8A916</vt:lpwstr>
  </property>
  <property fmtid="{D5CDD505-2E9C-101B-9397-08002B2CF9AE}" pid="3" name="Objective-Id">
    <vt:lpwstr>A42594944</vt:lpwstr>
  </property>
  <property fmtid="{D5CDD505-2E9C-101B-9397-08002B2CF9AE}" pid="4" name="Objective-Title">
    <vt:lpwstr>230217 - CC case study 1 - detriment powerpoint</vt:lpwstr>
  </property>
  <property fmtid="{D5CDD505-2E9C-101B-9397-08002B2CF9AE}" pid="5" name="Objective-Description">
    <vt:lpwstr/>
  </property>
  <property fmtid="{D5CDD505-2E9C-101B-9397-08002B2CF9AE}" pid="6" name="Objective-CreationStamp">
    <vt:filetime>2023-02-17T14:54:16Z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2023-03-31T15:41:59Z</vt:filetime>
  </property>
  <property fmtid="{D5CDD505-2E9C-101B-9397-08002B2CF9AE}" pid="11" name="Objective-Owner">
    <vt:lpwstr>Hillman, Amy A (N320445)</vt:lpwstr>
  </property>
  <property fmtid="{D5CDD505-2E9C-101B-9397-08002B2CF9AE}" pid="12" name="Objective-Path">
    <vt:lpwstr>Objective Global Folder:Scottish Public Services Ombudsman File Plan:Standards External:Sectors - Independent National Whistleblowing Officer Health:Engagement:Resource Pack Project: 2022-2024</vt:lpwstr>
  </property>
  <property fmtid="{D5CDD505-2E9C-101B-9397-08002B2CF9AE}" pid="13" name="Objective-Parent">
    <vt:lpwstr>Resource Pack Project: 2022-2024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vA64375845</vt:lpwstr>
  </property>
  <property fmtid="{D5CDD505-2E9C-101B-9397-08002B2CF9AE}" pid="16" name="Objective-Version">
    <vt:lpwstr>1.7</vt:lpwstr>
  </property>
  <property fmtid="{D5CDD505-2E9C-101B-9397-08002B2CF9AE}" pid="17" name="Objective-VersionNumber">
    <vt:r8>8</vt:r8>
  </property>
  <property fmtid="{D5CDD505-2E9C-101B-9397-08002B2CF9AE}" pid="18" name="Objective-VersionComment">
    <vt:lpwstr/>
  </property>
  <property fmtid="{D5CDD505-2E9C-101B-9397-08002B2CF9AE}" pid="19" name="Objective-FileNumber">
    <vt:lpwstr>BUSPROC/9572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Scottish Public Services Ombudsman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